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8229600" cx="14630400"/>
  <p:notesSz cx="8229600" cy="14630400"/>
  <p:embeddedFontLst>
    <p:embeddedFont>
      <p:font typeface="Nunito"/>
      <p:regular r:id="rId22"/>
      <p:bold r:id="rId23"/>
      <p:italic r:id="rId24"/>
      <p:boldItalic r:id="rId25"/>
    </p:embeddedFont>
    <p:embeddedFont>
      <p:font typeface="Heebo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gntHouPxDGJg8jjdGeBmugGNuN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9877A9-A07B-4EEB-83F1-35119D147598}">
  <a:tblStyle styleId="{D89877A9-A07B-4EEB-83F1-35119D1475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ebo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Heeb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ab9ef9a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ab9ef9a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fab9ef9a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b05ea69ba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fb05ea69ba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fb05ea69ba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ab9ef9ae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ab9ef9ae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fab9ef9aec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b05ea69ba_5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b05ea69ba_5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fb05ea69ba_5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fab9ef9ae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fab9ef9ae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fab9ef9aec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b05ea69ba_2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b05ea69ba_2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fb05ea69ba_2_3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fb05ea69ba_5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fb05ea69ba_5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fb05ea69ba_5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b05ea69ba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b05ea69ba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fb05ea69ba_2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b05ea69ba_5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fb05ea69ba_5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fb05ea69ba_5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fb05ea69ba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fb05ea69ba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fb05ea69ba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b05ea69ba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fb05ea69ba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fb05ea69ba_2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g2fb05ea69ba_2_57"/>
          <p:cNvGrpSpPr/>
          <p:nvPr/>
        </p:nvGrpSpPr>
        <p:grpSpPr>
          <a:xfrm>
            <a:off x="11748805" y="5455481"/>
            <a:ext cx="2706275" cy="2772077"/>
            <a:chOff x="7343003" y="3409675"/>
            <a:chExt cx="1691422" cy="1732548"/>
          </a:xfrm>
        </p:grpSpPr>
        <p:grpSp>
          <p:nvGrpSpPr>
            <p:cNvPr id="15" name="Google Shape;15;g2fb05ea69ba_2_57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6" name="Google Shape;16;g2fb05ea69ba_2_5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g2fb05ea69ba_2_5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g2fb05ea69ba_2_5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9" name="Google Shape;19;g2fb05ea69ba_2_5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g2fb05ea69ba_2_5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g2fb05ea69ba_2_5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g2fb05ea69ba_2_5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3" name="Google Shape;23;g2fb05ea69ba_2_5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g2fb05ea69ba_2_5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g2fb05ea69ba_2_5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g2fb05ea69ba_2_5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g2fb05ea69ba_2_5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8" name="Google Shape;28;g2fb05ea69ba_2_5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g2fb05ea69ba_2_5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g2fb05ea69ba_2_5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g2fb05ea69ba_2_5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g2fb05ea69ba_2_5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" name="Google Shape;33;g2fb05ea69ba_2_57"/>
          <p:cNvGrpSpPr/>
          <p:nvPr/>
        </p:nvGrpSpPr>
        <p:grpSpPr>
          <a:xfrm>
            <a:off x="8069604" y="0"/>
            <a:ext cx="6102516" cy="6142563"/>
            <a:chOff x="5043503" y="0"/>
            <a:chExt cx="3814072" cy="3839102"/>
          </a:xfrm>
        </p:grpSpPr>
        <p:sp>
          <p:nvSpPr>
            <p:cNvPr id="34" name="Google Shape;34;g2fb05ea69ba_2_5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fb05ea69ba_2_5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g2fb05ea69ba_2_5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7" name="Google Shape;37;g2fb05ea69ba_2_5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g2fb05ea69ba_2_5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g2fb05ea69ba_2_5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g2fb05ea69ba_2_5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g2fb05ea69ba_2_5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42" name="Google Shape;42;g2fb05ea69ba_2_5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g2fb05ea69ba_2_5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" name="Google Shape;44;g2fb05ea69ba_2_5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2fb05ea69ba_2_5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2fb05ea69ba_2_5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g2fb05ea69ba_2_5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2fb05ea69ba_2_5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g2fb05ea69ba_2_5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g2fb05ea69ba_2_57"/>
          <p:cNvSpPr txBox="1"/>
          <p:nvPr>
            <p:ph type="ctrTitle"/>
          </p:nvPr>
        </p:nvSpPr>
        <p:spPr>
          <a:xfrm>
            <a:off x="1318400" y="2582100"/>
            <a:ext cx="6808800" cy="2996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2fb05ea69ba_2_57"/>
          <p:cNvSpPr txBox="1"/>
          <p:nvPr>
            <p:ph idx="1" type="subTitle"/>
          </p:nvPr>
        </p:nvSpPr>
        <p:spPr>
          <a:xfrm>
            <a:off x="1318400" y="5754080"/>
            <a:ext cx="6808800" cy="1112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g2fb05ea69ba_2_57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g2fb05ea69ba_2_189"/>
          <p:cNvGrpSpPr/>
          <p:nvPr/>
        </p:nvGrpSpPr>
        <p:grpSpPr>
          <a:xfrm>
            <a:off x="83" y="6558720"/>
            <a:ext cx="14630457" cy="1670880"/>
            <a:chOff x="52" y="4099200"/>
            <a:chExt cx="9144036" cy="1044300"/>
          </a:xfrm>
        </p:grpSpPr>
        <p:grpSp>
          <p:nvGrpSpPr>
            <p:cNvPr id="147" name="Google Shape;147;g2fb05ea69ba_2_189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8" name="Google Shape;148;g2fb05ea69ba_2_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g2fb05ea69ba_2_18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g2fb05ea69ba_2_18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g2fb05ea69ba_2_18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g2fb05ea69ba_2_189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3" name="Google Shape;153;g2fb05ea69ba_2_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g2fb05ea69ba_2_18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g2fb05ea69ba_2_18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g2fb05ea69ba_2_189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g2fb05ea69ba_2_18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" name="Google Shape;158;g2fb05ea69ba_2_189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9" name="Google Shape;159;g2fb05ea69ba_2_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g2fb05ea69ba_2_18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g2fb05ea69ba_2_18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g2fb05ea69ba_2_18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g2fb05ea69ba_2_18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4" name="Google Shape;164;g2fb05ea69ba_2_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g2fb05ea69ba_2_18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g2fb05ea69ba_2_18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g2fb05ea69ba_2_189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8" name="Google Shape;168;g2fb05ea69ba_2_189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g2fb05ea69ba_2_189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g2fb05ea69ba_2_189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g2fb05ea69ba_2_189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g2fb05ea69ba_2_189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g2fb05ea69ba_2_18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4" name="Google Shape;174;g2fb05ea69ba_2_189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g2fb05ea69ba_2_189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g2fb05ea69ba_2_189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g2fb05ea69ba_2_189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g2fb05ea69ba_2_189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9" name="Google Shape;179;g2fb05ea69ba_2_189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g2fb05ea69ba_2_189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g2fb05ea69ba_2_189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g2fb05ea69ba_2_189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3" name="Google Shape;183;g2fb05ea69ba_2_18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g2fb05ea69ba_2_189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g2fb05ea69ba_2_189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2fb05ea69ba_2_189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g2fb05ea69ba_2_189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g2fb05ea69ba_2_189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9" name="Google Shape;189;g2fb05ea69ba_2_189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g2fb05ea69ba_2_189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g2fb05ea69ba_2_189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g2fb05ea69ba_2_189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g2fb05ea69ba_2_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4" name="Google Shape;194;g2fb05ea69ba_2_189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g2fb05ea69ba_2_189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g2fb05ea69ba_2_189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g2fb05ea69ba_2_189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g2fb05ea69ba_2_189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9" name="Google Shape;199;g2fb05ea69ba_2_189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2fb05ea69ba_2_189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2fb05ea69ba_2_189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g2fb05ea69ba_2_189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3" name="Google Shape;203;g2fb05ea69ba_2_18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g2fb05ea69ba_2_189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g2fb05ea69ba_2_189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g2fb05ea69ba_2_189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" name="Google Shape;207;g2fb05ea69ba_2_189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8" name="Google Shape;208;g2fb05ea69ba_2_189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g2fb05ea69ba_2_189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g2fb05ea69ba_2_189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g2fb05ea69ba_2_189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g2fb05ea69ba_2_189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3" name="Google Shape;213;g2fb05ea69ba_2_18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g2fb05ea69ba_2_189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g2fb05ea69ba_2_189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g2fb05ea69ba_2_189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g2fb05ea69ba_2_189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g2fb05ea69ba_2_189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9" name="Google Shape;219;g2fb05ea69ba_2_189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g2fb05ea69ba_2_189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g2fb05ea69ba_2_189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g2fb05ea69ba_2_189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g2fb05ea69ba_2_18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4" name="Google Shape;224;g2fb05ea69ba_2_189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g2fb05ea69ba_2_189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g2fb05ea69ba_2_189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g2fb05ea69ba_2_189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8" name="Google Shape;228;g2fb05ea69ba_2_189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g2fb05ea69ba_2_189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g2fb05ea69ba_2_189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2fb05ea69ba_2_189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g2fb05ea69ba_2_189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3" name="Google Shape;233;g2fb05ea69ba_2_18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g2fb05ea69ba_2_189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g2fb05ea69ba_2_189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2fb05ea69ba_2_189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2fb05ea69ba_2_189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g2fb05ea69ba_2_189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9" name="Google Shape;239;g2fb05ea69ba_2_189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g2fb05ea69ba_2_189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g2fb05ea69ba_2_189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g2fb05ea69ba_2_189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g2fb05ea69ba_2_18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4" name="Google Shape;244;g2fb05ea69ba_2_189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g2fb05ea69ba_2_189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2fb05ea69ba_2_189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g2fb05ea69ba_2_189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8" name="Google Shape;248;g2fb05ea69ba_2_189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g2fb05ea69ba_2_189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g2fb05ea69ba_2_189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2fb05ea69ba_2_189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g2fb05ea69ba_2_189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g2fb05ea69ba_2_18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4" name="Google Shape;254;g2fb05ea69ba_2_189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g2fb05ea69ba_2_189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2fb05ea69ba_2_189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g2fb05ea69ba_2_189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g2fb05ea69ba_2_189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9" name="Google Shape;259;g2fb05ea69ba_2_189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g2fb05ea69ba_2_189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g2fb05ea69ba_2_189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2fb05ea69ba_2_189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2fb05ea69ba_2_18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4" name="Google Shape;264;g2fb05ea69ba_2_189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2fb05ea69ba_2_189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g2fb05ea69ba_2_189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g2fb05ea69ba_2_189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8" name="Google Shape;268;g2fb05ea69ba_2_189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g2fb05ea69ba_2_189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g2fb05ea69ba_2_189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g2fb05ea69ba_2_189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2" name="Google Shape;272;g2fb05ea69ba_2_189"/>
          <p:cNvSpPr txBox="1"/>
          <p:nvPr>
            <p:ph hasCustomPrompt="1" type="title"/>
          </p:nvPr>
        </p:nvSpPr>
        <p:spPr>
          <a:xfrm>
            <a:off x="2221800" y="1236360"/>
            <a:ext cx="10187100" cy="2981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g2fb05ea69ba_2_189"/>
          <p:cNvSpPr txBox="1"/>
          <p:nvPr>
            <p:ph idx="1" type="body"/>
          </p:nvPr>
        </p:nvSpPr>
        <p:spPr>
          <a:xfrm>
            <a:off x="2221800" y="4339680"/>
            <a:ext cx="10187100" cy="1777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g2fb05ea69ba_2_189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b05ea69ba_2_319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g2fb05ea69ba_2_3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fb05ea69ba_2_3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0" name="Google Shape;280;g2fb05ea69ba_2_3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2" name="Google Shape;282;g2fb05ea69ba_2_3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fb05ea69ba_2_3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4" name="Google Shape;284;g2fb05ea69ba_2_3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g2fb05ea69ba_2_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fb05ea69ba_2_3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8" name="Google Shape;288;g2fb05ea69ba_2_3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9" name="Google Shape;289;g2fb05ea69ba_2_329"/>
          <p:cNvGraphicFramePr/>
          <p:nvPr/>
        </p:nvGraphicFramePr>
        <p:xfrm>
          <a:off x="588175" y="317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{D89877A9-A07B-4EEB-83F1-35119D147598}</a:tableStyleId>
              </a:tblPr>
              <a:tblGrid>
                <a:gridCol w="4506125"/>
                <a:gridCol w="4506125"/>
                <a:gridCol w="4506125"/>
              </a:tblGrid>
              <a:tr h="466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1" name="Google Shape;291;g2fb05ea69ba_2_3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fb05ea69ba_2_3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3" name="Google Shape;293;g2fb05ea69ba_2_3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5" name="Google Shape;295;g2fb05ea69ba_2_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fb05ea69ba_2_3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7" name="Google Shape;297;g2fb05ea69ba_2_3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g2fb05ea69ba_2_3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fb05ea69ba_2_342"/>
          <p:cNvSpPr/>
          <p:nvPr/>
        </p:nvSpPr>
        <p:spPr>
          <a:xfrm>
            <a:off x="0" y="0"/>
            <a:ext cx="14630400" cy="8233200"/>
          </a:xfrm>
          <a:prstGeom prst="rect">
            <a:avLst/>
          </a:prstGeom>
          <a:solidFill>
            <a:srgbClr val="0D0A2C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1" name="Google Shape;301;g2fb05ea69ba_2_3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g2fb05ea69ba_2_97"/>
          <p:cNvGrpSpPr/>
          <p:nvPr/>
        </p:nvGrpSpPr>
        <p:grpSpPr>
          <a:xfrm>
            <a:off x="234830" y="5450"/>
            <a:ext cx="1973144" cy="2215256"/>
            <a:chOff x="146769" y="3406"/>
            <a:chExt cx="1233215" cy="1384535"/>
          </a:xfrm>
        </p:grpSpPr>
        <p:grpSp>
          <p:nvGrpSpPr>
            <p:cNvPr id="55" name="Google Shape;55;g2fb05ea69ba_2_9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6" name="Google Shape;56;g2fb05ea69ba_2_9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g2fb05ea69ba_2_9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g2fb05ea69ba_2_9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9" name="Google Shape;59;g2fb05ea69ba_2_9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g2fb05ea69ba_2_9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g2fb05ea69ba_2_9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" name="Google Shape;62;g2fb05ea69ba_2_9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3" name="Google Shape;63;g2fb05ea69ba_2_9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g2fb05ea69ba_2_9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g2fb05ea69ba_2_9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g2fb05ea69ba_2_9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" name="Google Shape;67;g2fb05ea69ba_2_97"/>
          <p:cNvGrpSpPr/>
          <p:nvPr/>
        </p:nvGrpSpPr>
        <p:grpSpPr>
          <a:xfrm>
            <a:off x="10840134" y="4646413"/>
            <a:ext cx="3497836" cy="3583200"/>
            <a:chOff x="6775084" y="2904008"/>
            <a:chExt cx="2186148" cy="2239500"/>
          </a:xfrm>
        </p:grpSpPr>
        <p:grpSp>
          <p:nvGrpSpPr>
            <p:cNvPr id="68" name="Google Shape;68;g2fb05ea69ba_2_9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9" name="Google Shape;69;g2fb05ea69ba_2_9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g2fb05ea69ba_2_9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g2fb05ea69ba_2_9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2" name="Google Shape;72;g2fb05ea69ba_2_9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g2fb05ea69ba_2_9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g2fb05ea69ba_2_9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g2fb05ea69ba_2_9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6" name="Google Shape;76;g2fb05ea69ba_2_9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g2fb05ea69ba_2_9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g2fb05ea69ba_2_9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g2fb05ea69ba_2_9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g2fb05ea69ba_2_9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1" name="Google Shape;81;g2fb05ea69ba_2_9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g2fb05ea69ba_2_9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g2fb05ea69ba_2_9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g2fb05ea69ba_2_9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g2fb05ea69ba_2_9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" name="Google Shape;86;g2fb05ea69ba_2_97"/>
          <p:cNvSpPr txBox="1"/>
          <p:nvPr>
            <p:ph type="title"/>
          </p:nvPr>
        </p:nvSpPr>
        <p:spPr>
          <a:xfrm>
            <a:off x="1318400" y="2582120"/>
            <a:ext cx="9372600" cy="2996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g2fb05ea69ba_2_97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g2fb05ea69ba_2_132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90" name="Google Shape;90;g2fb05ea69ba_2_1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2fb05ea69ba_2_1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g2fb05ea69ba_2_132"/>
          <p:cNvSpPr txBox="1"/>
          <p:nvPr>
            <p:ph type="title"/>
          </p:nvPr>
        </p:nvSpPr>
        <p:spPr>
          <a:xfrm>
            <a:off x="2086080" y="957720"/>
            <a:ext cx="11248800" cy="1599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93" name="Google Shape;93;g2fb05ea69ba_2_132"/>
          <p:cNvSpPr txBox="1"/>
          <p:nvPr>
            <p:ph idx="1" type="body"/>
          </p:nvPr>
        </p:nvSpPr>
        <p:spPr>
          <a:xfrm>
            <a:off x="2086080" y="3184080"/>
            <a:ext cx="11248800" cy="4066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4" name="Google Shape;94;g2fb05ea69ba_2_132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g2fb05ea69ba_2_139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97" name="Google Shape;97;g2fb05ea69ba_2_13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2fb05ea69ba_2_13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g2fb05ea69ba_2_139"/>
          <p:cNvSpPr txBox="1"/>
          <p:nvPr>
            <p:ph type="title"/>
          </p:nvPr>
        </p:nvSpPr>
        <p:spPr>
          <a:xfrm>
            <a:off x="2086080" y="957720"/>
            <a:ext cx="11248800" cy="1599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00" name="Google Shape;100;g2fb05ea69ba_2_139"/>
          <p:cNvSpPr txBox="1"/>
          <p:nvPr>
            <p:ph idx="1" type="body"/>
          </p:nvPr>
        </p:nvSpPr>
        <p:spPr>
          <a:xfrm>
            <a:off x="2086080" y="3184080"/>
            <a:ext cx="5488800" cy="4066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" name="Google Shape;101;g2fb05ea69ba_2_139"/>
          <p:cNvSpPr txBox="1"/>
          <p:nvPr>
            <p:ph idx="2" type="body"/>
          </p:nvPr>
        </p:nvSpPr>
        <p:spPr>
          <a:xfrm>
            <a:off x="7845840" y="3184080"/>
            <a:ext cx="5488800" cy="4066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" name="Google Shape;102;g2fb05ea69ba_2_139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2fb05ea69ba_2_147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105" name="Google Shape;105;g2fb05ea69ba_2_14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fb05ea69ba_2_14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g2fb05ea69ba_2_147"/>
          <p:cNvSpPr txBox="1"/>
          <p:nvPr>
            <p:ph type="title"/>
          </p:nvPr>
        </p:nvSpPr>
        <p:spPr>
          <a:xfrm>
            <a:off x="2086080" y="957720"/>
            <a:ext cx="11248800" cy="1599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08" name="Google Shape;108;g2fb05ea69ba_2_147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g2fb05ea69ba_2_153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111" name="Google Shape;111;g2fb05ea69ba_2_15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fb05ea69ba_2_15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g2fb05ea69ba_2_153"/>
          <p:cNvSpPr txBox="1"/>
          <p:nvPr>
            <p:ph type="title"/>
          </p:nvPr>
        </p:nvSpPr>
        <p:spPr>
          <a:xfrm>
            <a:off x="2086080" y="957720"/>
            <a:ext cx="5299200" cy="2544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14" name="Google Shape;114;g2fb05ea69ba_2_153"/>
          <p:cNvSpPr txBox="1"/>
          <p:nvPr>
            <p:ph idx="1" type="body"/>
          </p:nvPr>
        </p:nvSpPr>
        <p:spPr>
          <a:xfrm>
            <a:off x="2086080" y="3695480"/>
            <a:ext cx="5299200" cy="3555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5" name="Google Shape;115;g2fb05ea69ba_2_153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g2fb05ea69ba_2_160"/>
          <p:cNvGrpSpPr/>
          <p:nvPr/>
        </p:nvGrpSpPr>
        <p:grpSpPr>
          <a:xfrm>
            <a:off x="10986742" y="2090"/>
            <a:ext cx="3627921" cy="4162703"/>
            <a:chOff x="6790514" y="1306"/>
            <a:chExt cx="2267451" cy="2601690"/>
          </a:xfrm>
        </p:grpSpPr>
        <p:grpSp>
          <p:nvGrpSpPr>
            <p:cNvPr id="118" name="Google Shape;118;g2fb05ea69ba_2_16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9" name="Google Shape;119;g2fb05ea69ba_2_16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g2fb05ea69ba_2_16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g2fb05ea69ba_2_16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g2fb05ea69ba_2_16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23" name="Google Shape;123;g2fb05ea69ba_2_16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2fb05ea69ba_2_16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g2fb05ea69ba_2_16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g2fb05ea69ba_2_16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7" name="Google Shape;127;g2fb05ea69ba_2_16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g2fb05ea69ba_2_16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" name="Google Shape;129;g2fb05ea69ba_2_160"/>
          <p:cNvSpPr txBox="1"/>
          <p:nvPr>
            <p:ph type="title"/>
          </p:nvPr>
        </p:nvSpPr>
        <p:spPr>
          <a:xfrm>
            <a:off x="1318400" y="1221760"/>
            <a:ext cx="9372600" cy="5717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g2fb05ea69ba_2_160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g2fb05ea69ba_2_175"/>
          <p:cNvGrpSpPr/>
          <p:nvPr/>
        </p:nvGrpSpPr>
        <p:grpSpPr>
          <a:xfrm>
            <a:off x="1001538" y="478999"/>
            <a:ext cx="1598876" cy="1598876"/>
            <a:chOff x="348199" y="179450"/>
            <a:chExt cx="1116300" cy="1116300"/>
          </a:xfrm>
        </p:grpSpPr>
        <p:sp>
          <p:nvSpPr>
            <p:cNvPr id="133" name="Google Shape;133;g2fb05ea69ba_2_17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g2fb05ea69ba_2_17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g2fb05ea69ba_2_175"/>
          <p:cNvSpPr txBox="1"/>
          <p:nvPr>
            <p:ph type="title"/>
          </p:nvPr>
        </p:nvSpPr>
        <p:spPr>
          <a:xfrm>
            <a:off x="2086080" y="957720"/>
            <a:ext cx="5488800" cy="3184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36" name="Google Shape;136;g2fb05ea69ba_2_175"/>
          <p:cNvSpPr txBox="1"/>
          <p:nvPr>
            <p:ph idx="1" type="subTitle"/>
          </p:nvPr>
        </p:nvSpPr>
        <p:spPr>
          <a:xfrm>
            <a:off x="2086080" y="4389124"/>
            <a:ext cx="5488800" cy="1161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7" name="Google Shape;137;g2fb05ea69ba_2_175"/>
          <p:cNvSpPr txBox="1"/>
          <p:nvPr>
            <p:ph idx="2" type="body"/>
          </p:nvPr>
        </p:nvSpPr>
        <p:spPr>
          <a:xfrm>
            <a:off x="7845920" y="1057600"/>
            <a:ext cx="5488800" cy="6192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8" name="Google Shape;138;g2fb05ea69ba_2_175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g2fb05ea69ba_2_183"/>
          <p:cNvGrpSpPr/>
          <p:nvPr/>
        </p:nvGrpSpPr>
        <p:grpSpPr>
          <a:xfrm>
            <a:off x="1141383" y="6155382"/>
            <a:ext cx="1320583" cy="1320583"/>
            <a:chOff x="348199" y="179450"/>
            <a:chExt cx="1116300" cy="1116300"/>
          </a:xfrm>
        </p:grpSpPr>
        <p:sp>
          <p:nvSpPr>
            <p:cNvPr id="141" name="Google Shape;141;g2fb05ea69ba_2_18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2fb05ea69ba_2_18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g2fb05ea69ba_2_183"/>
          <p:cNvSpPr txBox="1"/>
          <p:nvPr>
            <p:ph idx="1" type="body"/>
          </p:nvPr>
        </p:nvSpPr>
        <p:spPr>
          <a:xfrm>
            <a:off x="2086080" y="6622360"/>
            <a:ext cx="9348900" cy="855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144" name="Google Shape;144;g2fb05ea69ba_2_183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fb05ea69ba_2_53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aven Pro"/>
              <a:buNone/>
              <a:defRPr b="1" sz="4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" name="Google Shape;11;g2fb05ea69ba_2_53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  <a:defRPr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■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■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■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" name="Google Shape;12;g2fb05ea69ba_2_53"/>
          <p:cNvSpPr txBox="1"/>
          <p:nvPr>
            <p:ph idx="12" type="sldNum"/>
          </p:nvPr>
        </p:nvSpPr>
        <p:spPr>
          <a:xfrm>
            <a:off x="13521674" y="7579161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ab9ef9aec_0_0"/>
          <p:cNvSpPr/>
          <p:nvPr/>
        </p:nvSpPr>
        <p:spPr>
          <a:xfrm>
            <a:off x="563987" y="1038971"/>
            <a:ext cx="74160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6700"/>
              <a:buFont typeface="Montserrat"/>
              <a:buNone/>
            </a:pPr>
            <a:r>
              <a:rPr b="0" i="0" lang="en-US" sz="67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Proyecto APT: Tooth</a:t>
            </a:r>
            <a:endParaRPr b="0" i="0" sz="6700" u="none" cap="none" strike="noStrike"/>
          </a:p>
        </p:txBody>
      </p:sp>
      <p:sp>
        <p:nvSpPr>
          <p:cNvPr id="308" name="Google Shape;308;g2fab9ef9aec_0_0"/>
          <p:cNvSpPr/>
          <p:nvPr/>
        </p:nvSpPr>
        <p:spPr>
          <a:xfrm>
            <a:off x="563987" y="3522294"/>
            <a:ext cx="74160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proyecto "Tooth" busca mejorar la gestión de citas y la coordinación de trabajos dentales en la clínica "Dental Riviera" y el laboratorio "LabCam".</a:t>
            </a:r>
            <a:endParaRPr b="0" i="0" sz="1900" u="none" cap="none" strike="noStrike"/>
          </a:p>
        </p:txBody>
      </p:sp>
      <p:pic>
        <p:nvPicPr>
          <p:cNvPr id="309" name="Google Shape;309;g2fab9ef9ae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150" y="3898775"/>
            <a:ext cx="5624275" cy="34793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1540000" dist="952500">
              <a:srgbClr val="000000">
                <a:alpha val="2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310" name="Google Shape;310;g2fab9ef9ae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75" y="378025"/>
            <a:ext cx="6269425" cy="21294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311" name="Google Shape;311;g2fab9ef9ae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075" y="4707294"/>
            <a:ext cx="2876126" cy="321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2fb05ea69ba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1400" y="1521175"/>
            <a:ext cx="4486150" cy="54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fb05ea69ba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000" y="1357025"/>
            <a:ext cx="3611550" cy="57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fb05ea69ba_5_0"/>
          <p:cNvSpPr txBox="1"/>
          <p:nvPr/>
        </p:nvSpPr>
        <p:spPr>
          <a:xfrm>
            <a:off x="5426425" y="1181900"/>
            <a:ext cx="5953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E9E9E"/>
                </a:solidFill>
              </a:rPr>
              <a:t>MOCKUPS IA</a:t>
            </a:r>
            <a:endParaRPr b="1" sz="3000">
              <a:solidFill>
                <a:srgbClr val="9E9E9E"/>
              </a:solidFill>
            </a:endParaRPr>
          </a:p>
        </p:txBody>
      </p:sp>
      <p:sp>
        <p:nvSpPr>
          <p:cNvPr id="429" name="Google Shape;429;g2fb05ea69ba_5_0"/>
          <p:cNvSpPr txBox="1"/>
          <p:nvPr/>
        </p:nvSpPr>
        <p:spPr>
          <a:xfrm>
            <a:off x="5426425" y="2385675"/>
            <a:ext cx="34581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E9E9E"/>
                </a:solidFill>
              </a:rPr>
              <a:t>Vamos a implementar un chatbot con inteligencia artificial que automatizará la gestión de citas y responderá a consultas en la clínica dental 'Dental Riviera'. Este bot facilitará la interacción con los pacientes, mejorando la eficiencia operativa y asegurando que no se pierdan citas por falta de respuesta oportuna.</a:t>
            </a:r>
            <a:endParaRPr b="1" sz="20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2fab9ef9ae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75" y="1897563"/>
            <a:ext cx="5553150" cy="42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fab9ef9aec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100" y="1897575"/>
            <a:ext cx="5289700" cy="42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fab9ef9aec_0_4"/>
          <p:cNvSpPr txBox="1"/>
          <p:nvPr/>
        </p:nvSpPr>
        <p:spPr>
          <a:xfrm>
            <a:off x="3517800" y="543875"/>
            <a:ext cx="91110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E9E9E"/>
                </a:solidFill>
              </a:rPr>
              <a:t>MOCKUPS PLATAFORMA WEB</a:t>
            </a:r>
            <a:endParaRPr b="1" sz="4000">
              <a:solidFill>
                <a:srgbClr val="9E9E9E"/>
              </a:solidFill>
            </a:endParaRPr>
          </a:p>
        </p:txBody>
      </p:sp>
      <p:sp>
        <p:nvSpPr>
          <p:cNvPr id="438" name="Google Shape;438;g2fab9ef9aec_0_4"/>
          <p:cNvSpPr txBox="1"/>
          <p:nvPr/>
        </p:nvSpPr>
        <p:spPr>
          <a:xfrm>
            <a:off x="575275" y="6414025"/>
            <a:ext cx="130098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E9E9E"/>
                </a:solidFill>
              </a:rPr>
              <a:t>Vamos a desarrollar una plataforma web responsiva que centralizará la gestión de citas y la coordinación de trabajos dentales entre la clínica 'Dental Riviera' y el laboratorio 'LabCam'. Esta plataforma permitirá al personal acceder y ajustar horarios, visualizar tareas pendientes y recibir notificaciones en tiempo real, mejorando la organización y la eficiencia del servicio.</a:t>
            </a:r>
            <a:endParaRPr b="1" sz="18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b05ea69ba_5_30"/>
          <p:cNvSpPr txBox="1"/>
          <p:nvPr/>
        </p:nvSpPr>
        <p:spPr>
          <a:xfrm>
            <a:off x="5946888" y="2664400"/>
            <a:ext cx="8388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E9E9E"/>
                </a:solidFill>
              </a:rPr>
              <a:t>Se empleará la metodología Ágil (Scrum) para gestionar el desarrollo del proyecto, facilitando una adaptación constante a las necesidades del cliente. El trabajo se dividirá en sprints, periodos cortos de tiempo dedicados a tareas específicas, lo que permite un control continuo del progreso y ajustes rápidos. Esta flexibilidad garantiza que el equipo pueda responder eficientemente a los cambios y cumplir con los objetivos del proyecto de manera efectiva.</a:t>
            </a:r>
            <a:endParaRPr b="1" sz="2000">
              <a:solidFill>
                <a:srgbClr val="9E9E9E"/>
              </a:solidFill>
            </a:endParaRPr>
          </a:p>
        </p:txBody>
      </p:sp>
      <p:pic>
        <p:nvPicPr>
          <p:cNvPr id="445" name="Google Shape;445;g2fb05ea69ba_5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13" y="1378899"/>
            <a:ext cx="5261325" cy="52613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0000" stPos="0" sy="-100000" ky="0"/>
          </a:effectLst>
        </p:spPr>
      </p:pic>
      <p:sp>
        <p:nvSpPr>
          <p:cNvPr id="446" name="Google Shape;446;g2fb05ea69ba_5_30"/>
          <p:cNvSpPr txBox="1"/>
          <p:nvPr/>
        </p:nvSpPr>
        <p:spPr>
          <a:xfrm>
            <a:off x="7758125" y="664375"/>
            <a:ext cx="44790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fb05ea69ba_5_30"/>
          <p:cNvSpPr/>
          <p:nvPr/>
        </p:nvSpPr>
        <p:spPr>
          <a:xfrm>
            <a:off x="6167250" y="1378900"/>
            <a:ext cx="4666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6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200"/>
              <a:buFont typeface="Montserrat"/>
              <a:buNone/>
            </a:pPr>
            <a:r>
              <a:rPr b="1" lang="en-US" sz="34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METODOLOGÍA </a:t>
            </a:r>
            <a:endParaRPr b="1" i="0" sz="34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ab9ef9aec_0_8"/>
          <p:cNvSpPr txBox="1"/>
          <p:nvPr/>
        </p:nvSpPr>
        <p:spPr>
          <a:xfrm>
            <a:off x="795225" y="638375"/>
            <a:ext cx="81639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g2fab9ef9ae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525" y="2348275"/>
            <a:ext cx="2743199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fab9ef9aec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925" y="234827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fab9ef9aec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93497">
            <a:off x="655874" y="2348286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fab9ef9aec_0_8"/>
          <p:cNvSpPr txBox="1"/>
          <p:nvPr/>
        </p:nvSpPr>
        <p:spPr>
          <a:xfrm>
            <a:off x="4302525" y="5590375"/>
            <a:ext cx="2743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Scrum Master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g2fab9ef9aec_0_8"/>
          <p:cNvSpPr txBox="1"/>
          <p:nvPr/>
        </p:nvSpPr>
        <p:spPr>
          <a:xfrm>
            <a:off x="452325" y="5590375"/>
            <a:ext cx="315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Owner </a:t>
            </a:r>
            <a:endParaRPr b="1"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g2fab9ef9aec_0_8"/>
          <p:cNvSpPr txBox="1"/>
          <p:nvPr/>
        </p:nvSpPr>
        <p:spPr>
          <a:xfrm>
            <a:off x="9784125" y="5590375"/>
            <a:ext cx="334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Equipo Desarrollo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g2fab9ef9aec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049" y="2348275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2fb05ea69ba_2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25" y="1393050"/>
            <a:ext cx="11058526" cy="593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5000" stPos="0" sy="-100000" ky="0"/>
          </a:effectLst>
        </p:spPr>
      </p:pic>
      <p:sp>
        <p:nvSpPr>
          <p:cNvPr id="467" name="Google Shape;467;g2fb05ea69ba_2_346"/>
          <p:cNvSpPr txBox="1"/>
          <p:nvPr/>
        </p:nvSpPr>
        <p:spPr>
          <a:xfrm>
            <a:off x="5036350" y="257175"/>
            <a:ext cx="480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Planificaciòn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3" name="Google Shape;4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"/>
          <p:cNvSpPr/>
          <p:nvPr/>
        </p:nvSpPr>
        <p:spPr>
          <a:xfrm>
            <a:off x="659368" y="3015139"/>
            <a:ext cx="11421547" cy="58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700"/>
              <a:buFont typeface="Montserrat"/>
              <a:buNone/>
            </a:pPr>
            <a:r>
              <a:rPr b="0" i="0" lang="en-US" sz="37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Justificación de las Competencias Seleccionadas</a:t>
            </a:r>
            <a:endParaRPr b="0" i="0" sz="3700" u="none" cap="none" strike="noStrike"/>
          </a:p>
        </p:txBody>
      </p:sp>
      <p:sp>
        <p:nvSpPr>
          <p:cNvPr id="475" name="Google Shape;475;p8"/>
          <p:cNvSpPr/>
          <p:nvPr/>
        </p:nvSpPr>
        <p:spPr>
          <a:xfrm>
            <a:off x="659368" y="3886438"/>
            <a:ext cx="13311664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Las competencias seleccionadas, como Desarrollo de Soluciones Tecnológicas, Integración de Tecnologías, Gestión de Proyectos de TI, Experiencia de Usuario (UX/UI), Manejo de Bases de Datos e Implementación de Inteligencia Artificial, son esenciales para abordar la problemática planteada en el proyecto.</a:t>
            </a:r>
            <a:endParaRPr b="0" i="0" sz="1450" u="none" cap="none" strike="noStrike"/>
          </a:p>
        </p:txBody>
      </p:sp>
      <p:pic>
        <p:nvPicPr>
          <p:cNvPr descr="preencoded.png" id="476" name="Google Shape;47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368" y="4701302"/>
            <a:ext cx="471011" cy="4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"/>
          <p:cNvSpPr/>
          <p:nvPr/>
        </p:nvSpPr>
        <p:spPr>
          <a:xfrm>
            <a:off x="659368" y="5360670"/>
            <a:ext cx="3115985" cy="588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Soluciones Tecnológicas</a:t>
            </a:r>
            <a:endParaRPr b="0" i="0" sz="1850" u="none" cap="none" strike="noStrike"/>
          </a:p>
        </p:txBody>
      </p:sp>
      <p:sp>
        <p:nvSpPr>
          <p:cNvPr id="478" name="Google Shape;478;p8"/>
          <p:cNvSpPr/>
          <p:nvPr/>
        </p:nvSpPr>
        <p:spPr>
          <a:xfrm>
            <a:off x="659368" y="6062305"/>
            <a:ext cx="3115985" cy="1507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 necesario para diseñar y construir el chatbot, la plataforma web y la app móvil que resolverán los problemas de gestión de citas y organización de trabajos dentales.</a:t>
            </a:r>
            <a:endParaRPr b="0" i="0" sz="1450" u="none" cap="none" strike="noStrike"/>
          </a:p>
        </p:txBody>
      </p:sp>
      <p:pic>
        <p:nvPicPr>
          <p:cNvPr descr="preencoded.png" id="479" name="Google Shape;4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7888" y="4701302"/>
            <a:ext cx="471011" cy="4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"/>
          <p:cNvSpPr/>
          <p:nvPr/>
        </p:nvSpPr>
        <p:spPr>
          <a:xfrm>
            <a:off x="4057888" y="5360670"/>
            <a:ext cx="3115985" cy="588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Integración de Tecnologías</a:t>
            </a:r>
            <a:endParaRPr b="0" i="0" sz="1850" u="none" cap="none" strike="noStrike"/>
          </a:p>
        </p:txBody>
      </p:sp>
      <p:sp>
        <p:nvSpPr>
          <p:cNvPr id="481" name="Google Shape;481;p8"/>
          <p:cNvSpPr/>
          <p:nvPr/>
        </p:nvSpPr>
        <p:spPr>
          <a:xfrm>
            <a:off x="4057888" y="6062305"/>
            <a:ext cx="3115985" cy="1507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 clave para asegurar que todas las partes del sistema (chatbot, plataforma web, app móvil, agenda digital) se comuniquen de manera efectiva y coherente.</a:t>
            </a:r>
            <a:endParaRPr b="0" i="0" sz="1450" u="none" cap="none" strike="noStrike"/>
          </a:p>
        </p:txBody>
      </p:sp>
      <p:pic>
        <p:nvPicPr>
          <p:cNvPr descr="preencoded.png" id="482" name="Google Shape;48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408" y="4701302"/>
            <a:ext cx="471011" cy="4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"/>
          <p:cNvSpPr/>
          <p:nvPr/>
        </p:nvSpPr>
        <p:spPr>
          <a:xfrm>
            <a:off x="7456408" y="5360670"/>
            <a:ext cx="3113722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Gestión de Proyectos de TI</a:t>
            </a:r>
            <a:endParaRPr b="0" i="0" sz="1850" u="none" cap="none" strike="noStrike"/>
          </a:p>
        </p:txBody>
      </p:sp>
      <p:sp>
        <p:nvSpPr>
          <p:cNvPr id="484" name="Google Shape;484;p8"/>
          <p:cNvSpPr/>
          <p:nvPr/>
        </p:nvSpPr>
        <p:spPr>
          <a:xfrm>
            <a:off x="7456408" y="5767983"/>
            <a:ext cx="3115985" cy="1507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 fundamental para planificar, coordinar y ejecutar el proyecto de manera efectiva, garantizando que se cumplan los plazos y se alcancen los objetivos.</a:t>
            </a:r>
            <a:endParaRPr b="0" i="0" sz="1450" u="none" cap="none" strike="noStrike"/>
          </a:p>
        </p:txBody>
      </p:sp>
      <p:pic>
        <p:nvPicPr>
          <p:cNvPr descr="preencoded.png" id="485" name="Google Shape;48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54928" y="4701302"/>
            <a:ext cx="471011" cy="4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"/>
          <p:cNvSpPr/>
          <p:nvPr/>
        </p:nvSpPr>
        <p:spPr>
          <a:xfrm>
            <a:off x="10854928" y="5360670"/>
            <a:ext cx="3116104" cy="588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Experiencia de Usuario (UX/UI)</a:t>
            </a:r>
            <a:endParaRPr b="0" i="0" sz="1850" u="none" cap="none" strike="noStrike"/>
          </a:p>
        </p:txBody>
      </p:sp>
      <p:sp>
        <p:nvSpPr>
          <p:cNvPr id="487" name="Google Shape;487;p8"/>
          <p:cNvSpPr/>
          <p:nvPr/>
        </p:nvSpPr>
        <p:spPr>
          <a:xfrm>
            <a:off x="10854928" y="6062305"/>
            <a:ext cx="3116104" cy="1507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 crucial para diseñar interfaces que sean fáciles de usar y accesibles, lo que es vital para asegurar que el personal de la clínica y el laboratorio adopten la solución con facilidad.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b05ea69ba_5_52"/>
          <p:cNvSpPr txBox="1"/>
          <p:nvPr/>
        </p:nvSpPr>
        <p:spPr>
          <a:xfrm>
            <a:off x="4278950" y="525325"/>
            <a:ext cx="52311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E9E9E"/>
                </a:solidFill>
              </a:rPr>
              <a:t>SÍNTESIS</a:t>
            </a:r>
            <a:r>
              <a:rPr b="1" lang="en-US" sz="4000">
                <a:solidFill>
                  <a:srgbClr val="9E9E9E"/>
                </a:solidFill>
              </a:rPr>
              <a:t> DEL APT</a:t>
            </a:r>
            <a:endParaRPr b="1" sz="4000">
              <a:solidFill>
                <a:srgbClr val="9E9E9E"/>
              </a:solidFill>
            </a:endParaRPr>
          </a:p>
        </p:txBody>
      </p:sp>
      <p:sp>
        <p:nvSpPr>
          <p:cNvPr id="494" name="Google Shape;494;g2fb05ea69ba_5_52"/>
          <p:cNvSpPr txBox="1"/>
          <p:nvPr/>
        </p:nvSpPr>
        <p:spPr>
          <a:xfrm>
            <a:off x="941175" y="2079200"/>
            <a:ext cx="6719400" cy="5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E9E9E"/>
                </a:solidFill>
              </a:rPr>
              <a:t>En conclusión, el proyecto APT busca transformar la gestión operativa de la clínica dental 'Dental Riviera' y su colaboración con el laboratorio 'LabCam' mediante la implementación de soluciones tecnológicas avanzadas. A través de un chatbot con inteligencia artificial y una plataforma web centralizada, se logrará automatizar la gestión de citas y mejorar la organización de los trabajos dentales, optimizando así la eficiencia operativa y la calidad del servicio. Estas innovaciones no solo reducirán la carga laboral del personal, sino que también garantizarán una experiencia superior para los pacientes, consolidando la reputación y la competitividad de ambas instituciones en el sector de la salud.</a:t>
            </a:r>
            <a:endParaRPr b="1" sz="2000">
              <a:solidFill>
                <a:srgbClr val="9E9E9E"/>
              </a:solidFill>
            </a:endParaRPr>
          </a:p>
        </p:txBody>
      </p:sp>
      <p:pic>
        <p:nvPicPr>
          <p:cNvPr id="495" name="Google Shape;495;g2fb05ea69ba_5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575" y="2079200"/>
            <a:ext cx="5319475" cy="53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7" name="Google Shape;3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"/>
          <p:cNvSpPr/>
          <p:nvPr/>
        </p:nvSpPr>
        <p:spPr>
          <a:xfrm>
            <a:off x="684490" y="548997"/>
            <a:ext cx="6937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850"/>
              <a:buFont typeface="Montserrat"/>
              <a:buNone/>
            </a:pPr>
            <a:r>
              <a:rPr b="0" i="0" lang="en-US" sz="38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Contexto de la Problemática</a:t>
            </a:r>
            <a:endParaRPr b="0" i="0" sz="3850" u="none" cap="none" strike="noStrike"/>
          </a:p>
        </p:txBody>
      </p:sp>
      <p:sp>
        <p:nvSpPr>
          <p:cNvPr id="319" name="Google Shape;319;p3"/>
          <p:cNvSpPr/>
          <p:nvPr/>
        </p:nvSpPr>
        <p:spPr>
          <a:xfrm>
            <a:off x="593850" y="5591313"/>
            <a:ext cx="7775100" cy="1965000"/>
          </a:xfrm>
          <a:prstGeom prst="roundRect">
            <a:avLst>
              <a:gd fmla="val 564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797036" y="5716781"/>
            <a:ext cx="2444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lang="en-US" sz="19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Necesidad</a:t>
            </a:r>
            <a:endParaRPr b="0" i="0" sz="1900" u="none" cap="none" strike="noStrike"/>
          </a:p>
        </p:txBody>
      </p:sp>
      <p:sp>
        <p:nvSpPr>
          <p:cNvPr id="321" name="Google Shape;321;p3"/>
          <p:cNvSpPr/>
          <p:nvPr/>
        </p:nvSpPr>
        <p:spPr>
          <a:xfrm>
            <a:off x="796950" y="6124265"/>
            <a:ext cx="7368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None/>
            </a:pPr>
            <a:r>
              <a:rPr lang="en-US" sz="15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 requiere implementar una solución tecnológica que automatice la gestión de citas y coordine eficientemente los trabajos dentales. Esto optimizará la operación, reducirá la carga laboral y mejorará la retención de pacientes y la calidad del servicio.</a:t>
            </a:r>
            <a:endParaRPr b="0" i="0" sz="1500" u="none" cap="none" strike="noStrike"/>
          </a:p>
        </p:txBody>
      </p:sp>
      <p:sp>
        <p:nvSpPr>
          <p:cNvPr id="322" name="Google Shape;322;p3"/>
          <p:cNvSpPr/>
          <p:nvPr/>
        </p:nvSpPr>
        <p:spPr>
          <a:xfrm>
            <a:off x="593838" y="2443963"/>
            <a:ext cx="7775100" cy="2695200"/>
          </a:xfrm>
          <a:prstGeom prst="roundRect">
            <a:avLst>
              <a:gd fmla="val 3948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"/>
          <p:cNvSpPr/>
          <p:nvPr/>
        </p:nvSpPr>
        <p:spPr>
          <a:xfrm>
            <a:off x="797024" y="2555056"/>
            <a:ext cx="2444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lang="en-US" sz="19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Problemática</a:t>
            </a:r>
            <a:endParaRPr b="0" i="0" sz="1900" u="none" cap="none" strike="noStrike"/>
          </a:p>
        </p:txBody>
      </p:sp>
      <p:sp>
        <p:nvSpPr>
          <p:cNvPr id="324" name="Google Shape;324;p3"/>
          <p:cNvSpPr/>
          <p:nvPr/>
        </p:nvSpPr>
        <p:spPr>
          <a:xfrm>
            <a:off x="796938" y="3011614"/>
            <a:ext cx="73689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None/>
            </a:pPr>
            <a:r>
              <a:rPr lang="en-US" sz="15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clínica dental "Dental Riviera" y el laboratorio "LabCam" enfrentan la pérdida de pacientes por falta de respuesta oportuna y desorganización en la gestión de trabajos dentales. La alta carga de trabajo impide una atención eficiente, lo que genera confusión, retrasos y una disminución en la calidad del servicio.</a:t>
            </a:r>
            <a:endParaRPr sz="150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"/>
          <p:cNvSpPr/>
          <p:nvPr/>
        </p:nvSpPr>
        <p:spPr>
          <a:xfrm>
            <a:off x="864037" y="1014770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850"/>
              <a:buFont typeface="Montserrat"/>
              <a:buNone/>
            </a:pPr>
            <a:r>
              <a:rPr b="0" i="0" lang="en-US" sz="48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Aporte de Valor</a:t>
            </a:r>
            <a:endParaRPr b="0" i="0" sz="4850" u="none" cap="none" strike="noStrike"/>
          </a:p>
        </p:txBody>
      </p:sp>
      <p:sp>
        <p:nvSpPr>
          <p:cNvPr id="331" name="Google Shape;331;p4"/>
          <p:cNvSpPr/>
          <p:nvPr/>
        </p:nvSpPr>
        <p:spPr>
          <a:xfrm>
            <a:off x="992612" y="1980022"/>
            <a:ext cx="12902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proyecto "Tooth" aportará un valor significativo al contexto laboral y social mediante la automatización de la gestión de citas y la organización eficiente de trabajos dentales.</a:t>
            </a:r>
            <a:endParaRPr b="0" i="0" sz="1900" u="none" cap="none" strike="noStrike"/>
          </a:p>
        </p:txBody>
      </p:sp>
      <p:sp>
        <p:nvSpPr>
          <p:cNvPr id="332" name="Google Shape;332;p4"/>
          <p:cNvSpPr/>
          <p:nvPr/>
        </p:nvSpPr>
        <p:spPr>
          <a:xfrm>
            <a:off x="864037" y="3594616"/>
            <a:ext cx="3898821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Automatización de la Gestión de Citas</a:t>
            </a:r>
            <a:endParaRPr b="0" i="0" sz="2400" u="none" cap="none" strike="noStrike"/>
          </a:p>
        </p:txBody>
      </p:sp>
      <p:sp>
        <p:nvSpPr>
          <p:cNvPr id="333" name="Google Shape;333;p4"/>
          <p:cNvSpPr/>
          <p:nvPr/>
        </p:nvSpPr>
        <p:spPr>
          <a:xfrm>
            <a:off x="864037" y="4612958"/>
            <a:ext cx="3898821" cy="237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chatbot con inteligencia artificial reducirá la carga laboral de los asistentes y recepcionistas, mejorará la retención de pacientes y optimizará la eficiencia operativa de la clínica.</a:t>
            </a:r>
            <a:endParaRPr b="0" i="0" sz="1900" u="none" cap="none" strike="noStrike"/>
          </a:p>
        </p:txBody>
      </p:sp>
      <p:sp>
        <p:nvSpPr>
          <p:cNvPr id="334" name="Google Shape;334;p4"/>
          <p:cNvSpPr/>
          <p:nvPr/>
        </p:nvSpPr>
        <p:spPr>
          <a:xfrm>
            <a:off x="5372695" y="3594616"/>
            <a:ext cx="3898821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Organización Eficiente de Trabajos Dentales</a:t>
            </a:r>
            <a:endParaRPr b="0" i="0" sz="2400" u="none" cap="none" strike="noStrike"/>
          </a:p>
        </p:txBody>
      </p:sp>
      <p:sp>
        <p:nvSpPr>
          <p:cNvPr id="335" name="Google Shape;335;p4"/>
          <p:cNvSpPr/>
          <p:nvPr/>
        </p:nvSpPr>
        <p:spPr>
          <a:xfrm>
            <a:off x="5372695" y="4612958"/>
            <a:ext cx="3898821" cy="237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agenda digital evitará la pérdida de trabajos dentales y mejorará la coordinación entre la clínica y el laboratorio, aumentando la calidad del servicio ofrecido a los pacientes.</a:t>
            </a:r>
            <a:endParaRPr b="0" i="0" sz="1900" u="none" cap="none" strike="noStrike"/>
          </a:p>
        </p:txBody>
      </p:sp>
      <p:sp>
        <p:nvSpPr>
          <p:cNvPr id="336" name="Google Shape;336;p4"/>
          <p:cNvSpPr/>
          <p:nvPr/>
        </p:nvSpPr>
        <p:spPr>
          <a:xfrm>
            <a:off x="9881354" y="3594616"/>
            <a:ext cx="3630216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Innovación Tecnológica</a:t>
            </a:r>
            <a:endParaRPr b="0" i="0" sz="2400" u="none" cap="none" strike="noStrike"/>
          </a:p>
        </p:txBody>
      </p:sp>
      <p:sp>
        <p:nvSpPr>
          <p:cNvPr id="337" name="Google Shape;337;p4"/>
          <p:cNvSpPr/>
          <p:nvPr/>
        </p:nvSpPr>
        <p:spPr>
          <a:xfrm>
            <a:off x="9881354" y="4227195"/>
            <a:ext cx="3898821" cy="2765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implementación de tecnologías modernas como la inteligencia artificial y la integración de sistemas demostrará el impacto positivo de estas herramientas en la mejora de procesos dentro del sector salud.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b05ea69ba_2_11"/>
          <p:cNvSpPr/>
          <p:nvPr/>
        </p:nvSpPr>
        <p:spPr>
          <a:xfrm>
            <a:off x="684490" y="548997"/>
            <a:ext cx="6937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850"/>
              <a:buFont typeface="Montserrat"/>
              <a:buNone/>
            </a:pPr>
            <a:r>
              <a:rPr b="1" lang="en-US" sz="38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ÉPICAS</a:t>
            </a:r>
            <a:endParaRPr b="1" i="0" sz="3850" u="none" cap="none" strike="noStrike"/>
          </a:p>
        </p:txBody>
      </p:sp>
      <p:sp>
        <p:nvSpPr>
          <p:cNvPr id="344" name="Google Shape;344;g2fb05ea69ba_2_11"/>
          <p:cNvSpPr/>
          <p:nvPr/>
        </p:nvSpPr>
        <p:spPr>
          <a:xfrm>
            <a:off x="684500" y="2575300"/>
            <a:ext cx="8508300" cy="4275300"/>
          </a:xfrm>
          <a:prstGeom prst="roundRect">
            <a:avLst>
              <a:gd fmla="val 3948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fb05ea69ba_2_11"/>
          <p:cNvSpPr/>
          <p:nvPr/>
        </p:nvSpPr>
        <p:spPr>
          <a:xfrm>
            <a:off x="884500" y="2923675"/>
            <a:ext cx="80892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Heebo"/>
              <a:buChar char="●"/>
            </a:pPr>
            <a:r>
              <a:rPr lang="en-US" sz="21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Automatización de la gestión de citas mediante un chatbot con inteligencia artificial.</a:t>
            </a:r>
            <a:endParaRPr sz="210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61950" lvl="0" marL="4572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Heebo"/>
              <a:buChar char="●"/>
            </a:pPr>
            <a:r>
              <a:rPr lang="en-US" sz="21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Optimización de la coordinación de trabajos dentales entre la clínica y el laboratorio con una agenda digital.</a:t>
            </a:r>
            <a:endParaRPr sz="210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61950" lvl="0" marL="4572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Heebo"/>
              <a:buChar char="●"/>
            </a:pPr>
            <a:r>
              <a:rPr lang="en-US" sz="210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Mejora de la eficiencia operativa y la calidad del servicio a través de la implementación de soluciones tecnológicas avanzadas.</a:t>
            </a:r>
            <a:endParaRPr sz="210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46" name="Google Shape;346;g2fb05ea69ba_2_11"/>
          <p:cNvSpPr/>
          <p:nvPr/>
        </p:nvSpPr>
        <p:spPr>
          <a:xfrm>
            <a:off x="684490" y="1452722"/>
            <a:ext cx="6937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850"/>
              <a:buFont typeface="Montserrat"/>
              <a:buNone/>
            </a:pPr>
            <a:r>
              <a:rPr lang="en-US" sz="2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Las épicas del proyecto APT incluyen:</a:t>
            </a:r>
            <a:endParaRPr sz="245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g2fb05ea69ba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150" y="0"/>
            <a:ext cx="5242250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3" name="Google Shape;3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13"/>
            <a:ext cx="5486400" cy="5819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54" name="Google Shape;354;p5"/>
          <p:cNvSpPr/>
          <p:nvPr/>
        </p:nvSpPr>
        <p:spPr>
          <a:xfrm>
            <a:off x="5841206" y="538294"/>
            <a:ext cx="43719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400"/>
              <a:buFont typeface="Montserrat"/>
              <a:buNone/>
            </a:pPr>
            <a:r>
              <a:rPr b="0" i="0" lang="en-US" sz="34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 b="0" i="0" sz="3400" u="none" cap="none" strike="noStrike"/>
          </a:p>
        </p:txBody>
      </p:sp>
      <p:sp>
        <p:nvSpPr>
          <p:cNvPr id="355" name="Google Shape;355;p5"/>
          <p:cNvSpPr/>
          <p:nvPr/>
        </p:nvSpPr>
        <p:spPr>
          <a:xfrm>
            <a:off x="5841206" y="1347086"/>
            <a:ext cx="7920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objetivo principal del proyecto es desarrollar una solución tecnológica integral para la clínica dental "Dental Riviera" y el laboratorio dental "LabCam" que automatice la gestión de citas y organice eficientemente los trabajos dentales.</a:t>
            </a:r>
            <a:endParaRPr b="0" i="0" sz="1350" u="none" cap="none" strike="noStrike"/>
          </a:p>
        </p:txBody>
      </p:sp>
      <p:sp>
        <p:nvSpPr>
          <p:cNvPr id="356" name="Google Shape;356;p5"/>
          <p:cNvSpPr/>
          <p:nvPr/>
        </p:nvSpPr>
        <p:spPr>
          <a:xfrm>
            <a:off x="6092071" y="2383167"/>
            <a:ext cx="22800" cy="5050800"/>
          </a:xfrm>
          <a:prstGeom prst="roundRect">
            <a:avLst>
              <a:gd fmla="val 321300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6277332" y="2765120"/>
            <a:ext cx="612000" cy="22800"/>
          </a:xfrm>
          <a:prstGeom prst="roundRect">
            <a:avLst>
              <a:gd fmla="val 321300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5906810" y="2579859"/>
            <a:ext cx="393300" cy="393300"/>
          </a:xfrm>
          <a:prstGeom prst="roundRect">
            <a:avLst>
              <a:gd fmla="val 1867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6056114" y="2645343"/>
            <a:ext cx="948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Montserrat"/>
              <a:buNone/>
            </a:pPr>
            <a:r>
              <a:rPr b="0" i="0" lang="en-US" sz="20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050" u="none" cap="none" strike="noStrike"/>
          </a:p>
        </p:txBody>
      </p:sp>
      <p:sp>
        <p:nvSpPr>
          <p:cNvPr id="360" name="Google Shape;360;p5"/>
          <p:cNvSpPr/>
          <p:nvPr/>
        </p:nvSpPr>
        <p:spPr>
          <a:xfrm>
            <a:off x="7065288" y="2557951"/>
            <a:ext cx="4824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Automatizar la Recepción y Gestión de Citas</a:t>
            </a:r>
            <a:endParaRPr b="0" i="0" sz="1700" u="none" cap="none" strike="noStrike"/>
          </a:p>
        </p:txBody>
      </p:sp>
      <p:sp>
        <p:nvSpPr>
          <p:cNvPr id="361" name="Google Shape;361;p5"/>
          <p:cNvSpPr/>
          <p:nvPr/>
        </p:nvSpPr>
        <p:spPr>
          <a:xfrm>
            <a:off x="7065288" y="2936094"/>
            <a:ext cx="6696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Implementar un chatbot con inteligencia artificial que pueda recepcionar pacientes, gestionar citas y responder a consultas, integrándose con una plataforma web y una app móvil para notificar a los funcionarios.</a:t>
            </a:r>
            <a:endParaRPr b="0" i="0" sz="1350" u="none" cap="none" strike="noStrike"/>
          </a:p>
        </p:txBody>
      </p:sp>
      <p:sp>
        <p:nvSpPr>
          <p:cNvPr id="362" name="Google Shape;362;p5"/>
          <p:cNvSpPr/>
          <p:nvPr/>
        </p:nvSpPr>
        <p:spPr>
          <a:xfrm>
            <a:off x="6277332" y="4507004"/>
            <a:ext cx="612000" cy="22800"/>
          </a:xfrm>
          <a:prstGeom prst="roundRect">
            <a:avLst>
              <a:gd fmla="val 321300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5906810" y="4321743"/>
            <a:ext cx="393300" cy="393300"/>
          </a:xfrm>
          <a:prstGeom prst="roundRect">
            <a:avLst>
              <a:gd fmla="val 1867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6028968" y="4387228"/>
            <a:ext cx="1488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Montserrat"/>
              <a:buNone/>
            </a:pPr>
            <a:r>
              <a:rPr b="0" i="0" lang="en-US" sz="20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050" u="none" cap="none" strike="noStrike"/>
          </a:p>
        </p:txBody>
      </p:sp>
      <p:sp>
        <p:nvSpPr>
          <p:cNvPr id="365" name="Google Shape;365;p5"/>
          <p:cNvSpPr/>
          <p:nvPr/>
        </p:nvSpPr>
        <p:spPr>
          <a:xfrm>
            <a:off x="7065288" y="4299836"/>
            <a:ext cx="3438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Organizar los Trabajos Dentales</a:t>
            </a:r>
            <a:endParaRPr b="0" i="0" sz="1700" u="none" cap="none" strike="noStrike"/>
          </a:p>
        </p:txBody>
      </p:sp>
      <p:sp>
        <p:nvSpPr>
          <p:cNvPr id="366" name="Google Shape;366;p5"/>
          <p:cNvSpPr/>
          <p:nvPr/>
        </p:nvSpPr>
        <p:spPr>
          <a:xfrm>
            <a:off x="7065288" y="4677978"/>
            <a:ext cx="6696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Desarrollar una agenda digital que permita la coordinación efectiva entre la recepcionista de Dental Riviera y la ejecutiva de LabCam, asegurando que los trabajos dentales sean gestionados y entregados a tiempo, evitando pérdidas.</a:t>
            </a:r>
            <a:endParaRPr b="0" i="0" sz="1350" u="none" cap="none" strike="noStrike"/>
          </a:p>
        </p:txBody>
      </p:sp>
      <p:sp>
        <p:nvSpPr>
          <p:cNvPr id="367" name="Google Shape;367;p5"/>
          <p:cNvSpPr/>
          <p:nvPr/>
        </p:nvSpPr>
        <p:spPr>
          <a:xfrm>
            <a:off x="6277332" y="6248889"/>
            <a:ext cx="612000" cy="22800"/>
          </a:xfrm>
          <a:prstGeom prst="roundRect">
            <a:avLst>
              <a:gd fmla="val 321300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5906810" y="6063628"/>
            <a:ext cx="393300" cy="393300"/>
          </a:xfrm>
          <a:prstGeom prst="roundRect">
            <a:avLst>
              <a:gd fmla="val 1867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6029563" y="6129112"/>
            <a:ext cx="1479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Montserrat"/>
              <a:buNone/>
            </a:pPr>
            <a:r>
              <a:rPr b="0" i="0" lang="en-US" sz="20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050" u="none" cap="none" strike="noStrike"/>
          </a:p>
        </p:txBody>
      </p:sp>
      <p:sp>
        <p:nvSpPr>
          <p:cNvPr id="370" name="Google Shape;370;p5"/>
          <p:cNvSpPr/>
          <p:nvPr/>
        </p:nvSpPr>
        <p:spPr>
          <a:xfrm>
            <a:off x="7065288" y="6041720"/>
            <a:ext cx="64011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Optimizar la Comunicación entre la Clínica y el Laboratorio</a:t>
            </a:r>
            <a:endParaRPr b="0" i="0" sz="1700" u="none" cap="none" strike="noStrike"/>
          </a:p>
        </p:txBody>
      </p:sp>
      <p:sp>
        <p:nvSpPr>
          <p:cNvPr id="371" name="Google Shape;371;p5"/>
          <p:cNvSpPr/>
          <p:nvPr/>
        </p:nvSpPr>
        <p:spPr>
          <a:xfrm>
            <a:off x="7065288" y="6419863"/>
            <a:ext cx="6696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Facilitar la comunicación entre los equipos de Dental Riviera y LabCam mediante una interfaz compartida que permita la visualización y modificación de las fechas de entrega y recepción de trabajos dentales.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7" name="Google Shape;3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05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"/>
          <p:cNvSpPr/>
          <p:nvPr/>
        </p:nvSpPr>
        <p:spPr>
          <a:xfrm>
            <a:off x="6139220" y="512921"/>
            <a:ext cx="7838361" cy="1165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650"/>
              <a:buFont typeface="Montserrat"/>
              <a:buNone/>
            </a:pPr>
            <a:r>
              <a:rPr b="0" i="0" lang="en-US" sz="36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Descripción y Enfoque del Proyecto</a:t>
            </a:r>
            <a:endParaRPr b="0" i="0" sz="3650" u="none" cap="none" strike="noStrike"/>
          </a:p>
        </p:txBody>
      </p:sp>
      <p:sp>
        <p:nvSpPr>
          <p:cNvPr id="379" name="Google Shape;379;p6"/>
          <p:cNvSpPr/>
          <p:nvPr/>
        </p:nvSpPr>
        <p:spPr>
          <a:xfrm>
            <a:off x="6139220" y="1958578"/>
            <a:ext cx="7838361" cy="895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 proyecto consistirá en el desarrollo de dos componentes principales: un chatbot con inteligencia artificial y una plataforma de gestión de citas, y una agenda digital para la gestión de trabajos dentales.</a:t>
            </a:r>
            <a:endParaRPr b="0" i="0" sz="1450" u="none" cap="none" strike="noStrike"/>
          </a:p>
        </p:txBody>
      </p:sp>
      <p:pic>
        <p:nvPicPr>
          <p:cNvPr descr="preencoded.png" id="380" name="Google Shape;38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9220" y="3063835"/>
            <a:ext cx="932617" cy="167163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"/>
          <p:cNvSpPr/>
          <p:nvPr/>
        </p:nvSpPr>
        <p:spPr>
          <a:xfrm>
            <a:off x="7351633" y="3250287"/>
            <a:ext cx="3900249" cy="29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Chatbot con Inteligencia Artificial</a:t>
            </a:r>
            <a:endParaRPr b="0" i="0" sz="1800" u="none" cap="none" strike="noStrike"/>
          </a:p>
        </p:txBody>
      </p:sp>
      <p:sp>
        <p:nvSpPr>
          <p:cNvPr id="382" name="Google Shape;382;p6"/>
          <p:cNvSpPr/>
          <p:nvPr/>
        </p:nvSpPr>
        <p:spPr>
          <a:xfrm>
            <a:off x="7351633" y="3653552"/>
            <a:ext cx="6625947" cy="895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Un chatbot será desarrollado para integrarse en las plataformas de comunicación de la clínica (como WhatsApp, sitio web, y otros canales de mensajería).</a:t>
            </a:r>
            <a:endParaRPr b="0" i="0" sz="1450" u="none" cap="none" strike="noStrike"/>
          </a:p>
        </p:txBody>
      </p:sp>
      <p:pic>
        <p:nvPicPr>
          <p:cNvPr descr="preencoded.png" id="383" name="Google Shape;38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220" y="4735473"/>
            <a:ext cx="932617" cy="14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"/>
          <p:cNvSpPr/>
          <p:nvPr/>
        </p:nvSpPr>
        <p:spPr>
          <a:xfrm>
            <a:off x="7351633" y="4921925"/>
            <a:ext cx="3613666" cy="29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Plataforma de Gestión de Citas</a:t>
            </a:r>
            <a:endParaRPr b="0" i="0" sz="1800" u="none" cap="none" strike="noStrike"/>
          </a:p>
        </p:txBody>
      </p:sp>
      <p:sp>
        <p:nvSpPr>
          <p:cNvPr id="385" name="Google Shape;385;p6"/>
          <p:cNvSpPr/>
          <p:nvPr/>
        </p:nvSpPr>
        <p:spPr>
          <a:xfrm>
            <a:off x="7351633" y="5325189"/>
            <a:ext cx="6625947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gestión de citas será centralizada en una plataforma web responsiva, accesible tanto desde la web como desde una app móvil.</a:t>
            </a:r>
            <a:endParaRPr b="0" i="0" sz="1450" u="none" cap="none" strike="noStrike"/>
          </a:p>
        </p:txBody>
      </p:sp>
      <p:pic>
        <p:nvPicPr>
          <p:cNvPr descr="preencoded.png" id="386" name="Google Shape;38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9220" y="6227802"/>
            <a:ext cx="932617" cy="14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"/>
          <p:cNvSpPr/>
          <p:nvPr/>
        </p:nvSpPr>
        <p:spPr>
          <a:xfrm>
            <a:off x="7351633" y="6414254"/>
            <a:ext cx="2331720" cy="291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Agenda Digital</a:t>
            </a:r>
            <a:endParaRPr b="0" i="0" sz="1800" u="none" cap="none" strike="noStrike"/>
          </a:p>
        </p:txBody>
      </p:sp>
      <p:sp>
        <p:nvSpPr>
          <p:cNvPr id="388" name="Google Shape;388;p6"/>
          <p:cNvSpPr/>
          <p:nvPr/>
        </p:nvSpPr>
        <p:spPr>
          <a:xfrm>
            <a:off x="7351633" y="6817519"/>
            <a:ext cx="6625947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 desarrollará una agenda digital que permita registrar, seguir y coordinar la entrega de trabajos dentales entre Dental Riviera y LabCam.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b05ea69ba_5_10"/>
          <p:cNvSpPr/>
          <p:nvPr/>
        </p:nvSpPr>
        <p:spPr>
          <a:xfrm>
            <a:off x="6141770" y="814646"/>
            <a:ext cx="78384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650"/>
              <a:buFont typeface="Montserrat"/>
              <a:buNone/>
            </a:pPr>
            <a:r>
              <a:rPr lang="en-US" sz="36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No Funcionales</a:t>
            </a:r>
            <a:endParaRPr b="0" i="0" sz="3650" u="none" cap="none" strike="noStrike"/>
          </a:p>
        </p:txBody>
      </p:sp>
      <p:sp>
        <p:nvSpPr>
          <p:cNvPr id="395" name="Google Shape;395;g2fb05ea69ba_5_10"/>
          <p:cNvSpPr/>
          <p:nvPr/>
        </p:nvSpPr>
        <p:spPr>
          <a:xfrm>
            <a:off x="6141775" y="1958564"/>
            <a:ext cx="7838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rPr lang="en-US" sz="18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Entre los requerimientos no funcionales se encuentran:</a:t>
            </a:r>
            <a:endParaRPr sz="185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"/>
              <a:buNone/>
            </a:pPr>
            <a:r>
              <a:t/>
            </a:r>
            <a:endParaRPr sz="145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descr="preencoded.png" id="396" name="Google Shape;396;g2fb05ea69ba_5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9220" y="3041948"/>
            <a:ext cx="932617" cy="167163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fb05ea69ba_5_10"/>
          <p:cNvSpPr/>
          <p:nvPr/>
        </p:nvSpPr>
        <p:spPr>
          <a:xfrm>
            <a:off x="7208425" y="3715150"/>
            <a:ext cx="676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1" lang="en-US" sz="1800">
                <a:solidFill>
                  <a:srgbClr val="B7B7B7"/>
                </a:solidFill>
              </a:rPr>
              <a:t>Seguridad y protección de datos de los pacientes.</a:t>
            </a:r>
            <a:endParaRPr b="1" i="0" sz="1800" u="none" cap="none" strike="noStrike">
              <a:solidFill>
                <a:srgbClr val="B7B7B7"/>
              </a:solidFill>
            </a:endParaRPr>
          </a:p>
        </p:txBody>
      </p:sp>
      <p:pic>
        <p:nvPicPr>
          <p:cNvPr descr="preencoded.png" id="398" name="Google Shape;398;g2fb05ea69ba_5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9220" y="4713586"/>
            <a:ext cx="932617" cy="14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fb05ea69ba_5_10"/>
          <p:cNvSpPr/>
          <p:nvPr/>
        </p:nvSpPr>
        <p:spPr>
          <a:xfrm>
            <a:off x="7208425" y="5062413"/>
            <a:ext cx="5705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1" lang="en-US" sz="1800">
                <a:solidFill>
                  <a:srgbClr val="B7B7B7"/>
                </a:solidFill>
              </a:rPr>
              <a:t>Alta disponibilidad y escalabilidad del sistema.</a:t>
            </a:r>
            <a:endParaRPr b="1" sz="1800">
              <a:solidFill>
                <a:srgbClr val="B7B7B7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t/>
            </a:r>
            <a:endParaRPr sz="18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400" name="Google Shape;400;g2fb05ea69ba_5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220" y="6205915"/>
            <a:ext cx="932617" cy="14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fb05ea69ba_5_10"/>
          <p:cNvSpPr/>
          <p:nvPr/>
        </p:nvSpPr>
        <p:spPr>
          <a:xfrm>
            <a:off x="7208425" y="6504325"/>
            <a:ext cx="67692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00"/>
              <a:buFont typeface="Montserrat"/>
              <a:buNone/>
            </a:pPr>
            <a:r>
              <a:rPr b="1" lang="en-US" sz="1800">
                <a:solidFill>
                  <a:srgbClr val="B7B7B7"/>
                </a:solidFill>
              </a:rPr>
              <a:t>Facilidad de uso e interfaces intuitivas para el personal de la clínica y el laboratorio.</a:t>
            </a:r>
            <a:endParaRPr b="1" i="0" sz="1800" u="none" cap="none" strike="noStrike">
              <a:solidFill>
                <a:srgbClr val="B7B7B7"/>
              </a:solidFill>
            </a:endParaRPr>
          </a:p>
        </p:txBody>
      </p:sp>
      <p:pic>
        <p:nvPicPr>
          <p:cNvPr id="402" name="Google Shape;402;g2fb05ea69ba_5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5865774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2fb05ea69ba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599" y="4765836"/>
            <a:ext cx="4429824" cy="289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fb05ea69ba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738" y="5414238"/>
            <a:ext cx="3305677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fb05ea69ba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062" y="3472561"/>
            <a:ext cx="39243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fb05ea69ba_2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1679" y="1470979"/>
            <a:ext cx="2797800" cy="15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fb05ea69ba_2_6"/>
          <p:cNvSpPr txBox="1"/>
          <p:nvPr/>
        </p:nvSpPr>
        <p:spPr>
          <a:xfrm>
            <a:off x="1094350" y="328300"/>
            <a:ext cx="6544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E9E9E"/>
                </a:solidFill>
              </a:rPr>
              <a:t>RECURSOS </a:t>
            </a:r>
            <a:r>
              <a:rPr b="1" lang="en-US" sz="3000">
                <a:solidFill>
                  <a:srgbClr val="9E9E9E"/>
                </a:solidFill>
              </a:rPr>
              <a:t>TECNOLÓGICOS</a:t>
            </a:r>
            <a:endParaRPr b="1" sz="3000">
              <a:solidFill>
                <a:srgbClr val="9E9E9E"/>
              </a:solidFill>
            </a:endParaRPr>
          </a:p>
        </p:txBody>
      </p:sp>
      <p:pic>
        <p:nvPicPr>
          <p:cNvPr id="413" name="Google Shape;413;g2fb05ea69ba_2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6879" y="-60637"/>
            <a:ext cx="4487271" cy="458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b05ea69ba_2_48"/>
          <p:cNvSpPr txBox="1"/>
          <p:nvPr/>
        </p:nvSpPr>
        <p:spPr>
          <a:xfrm>
            <a:off x="5586150" y="183975"/>
            <a:ext cx="34581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9E9E9E"/>
                </a:solidFill>
              </a:rPr>
              <a:t>Arquitectura</a:t>
            </a:r>
            <a:endParaRPr b="1" sz="3700">
              <a:solidFill>
                <a:srgbClr val="9E9E9E"/>
              </a:solidFill>
            </a:endParaRPr>
          </a:p>
        </p:txBody>
      </p:sp>
      <p:pic>
        <p:nvPicPr>
          <p:cNvPr id="420" name="Google Shape;420;g2fb05ea69ba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075" y="1100275"/>
            <a:ext cx="11294249" cy="663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2024-09-02T00:49:19Z</dcterms:created>
  <dc:creator>PptxGenJS</dc:creator>
</cp:coreProperties>
</file>